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340" r:id="rId2"/>
    <p:sldId id="404" r:id="rId3"/>
    <p:sldId id="376" r:id="rId4"/>
    <p:sldId id="419" r:id="rId5"/>
    <p:sldId id="385" r:id="rId6"/>
    <p:sldId id="386" r:id="rId7"/>
    <p:sldId id="393" r:id="rId8"/>
    <p:sldId id="394" r:id="rId9"/>
    <p:sldId id="397" r:id="rId10"/>
    <p:sldId id="399" r:id="rId11"/>
    <p:sldId id="379" r:id="rId12"/>
    <p:sldId id="389" r:id="rId13"/>
    <p:sldId id="400" r:id="rId14"/>
    <p:sldId id="402" r:id="rId15"/>
    <p:sldId id="423" r:id="rId16"/>
    <p:sldId id="408" r:id="rId17"/>
    <p:sldId id="391" r:id="rId18"/>
    <p:sldId id="412" r:id="rId19"/>
    <p:sldId id="417" r:id="rId20"/>
    <p:sldId id="415" r:id="rId21"/>
    <p:sldId id="392" r:id="rId22"/>
    <p:sldId id="42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60F"/>
    <a:srgbClr val="006600"/>
    <a:srgbClr val="C897D7"/>
    <a:srgbClr val="996633"/>
    <a:srgbClr val="009900"/>
    <a:srgbClr val="008000"/>
    <a:srgbClr val="CC9900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79390" autoAdjust="0"/>
  </p:normalViewPr>
  <p:slideViewPr>
    <p:cSldViewPr>
      <p:cViewPr varScale="1">
        <p:scale>
          <a:sx n="73" d="100"/>
          <a:sy n="73" d="100"/>
        </p:scale>
        <p:origin x="19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DE9FE-2DF7-4B00-9093-99DEE043D2D4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7B460-7349-42B4-AA72-8F8BF08C4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3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6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3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1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74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75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4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BCFAC-8DCC-417F-B46A-FBB8380CB7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1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E5070F-C26D-4AA8-8E40-A84BB9DF6987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E5070F-C26D-4AA8-8E40-A84BB9DF6987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2E5070F-C26D-4AA8-8E40-A84BB9DF6987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6172200" cy="1828800"/>
          </a:xfrm>
        </p:spPr>
        <p:txBody>
          <a:bodyPr>
            <a:noAutofit/>
          </a:bodyPr>
          <a:lstStyle/>
          <a:p>
            <a:pPr algn="r"/>
            <a:r>
              <a:rPr lang="en-US" sz="2000" dirty="0"/>
              <a:t>Michael E. </a:t>
            </a:r>
            <a:r>
              <a:rPr lang="en-US" sz="2000" dirty="0" smtClean="0"/>
              <a:t>Levin, Jacqueline </a:t>
            </a:r>
            <a:r>
              <a:rPr lang="en-US" sz="2000" dirty="0" err="1" smtClean="0"/>
              <a:t>Pistorello</a:t>
            </a:r>
            <a:r>
              <a:rPr lang="en-US" sz="2000" dirty="0" smtClean="0"/>
              <a:t>, </a:t>
            </a:r>
          </a:p>
          <a:p>
            <a:pPr algn="r"/>
            <a:r>
              <a:rPr lang="en-US" sz="2000" dirty="0" smtClean="0"/>
              <a:t>Steven C. Hayes, John Seeley, </a:t>
            </a:r>
            <a:r>
              <a:rPr lang="en-US" sz="2000" dirty="0" err="1" smtClean="0"/>
              <a:t>Crissa</a:t>
            </a:r>
            <a:r>
              <a:rPr lang="en-US" sz="2000" dirty="0" smtClean="0"/>
              <a:t> Levin, Kristy </a:t>
            </a:r>
            <a:r>
              <a:rPr lang="en-US" sz="2000" dirty="0" err="1" smtClean="0"/>
              <a:t>Dalrymple</a:t>
            </a:r>
            <a:r>
              <a:rPr lang="en-US" sz="2000" dirty="0" smtClean="0"/>
              <a:t>, Brandon </a:t>
            </a:r>
            <a:r>
              <a:rPr lang="en-US" sz="2000" dirty="0" err="1" smtClean="0"/>
              <a:t>Gaudiano</a:t>
            </a:r>
            <a:r>
              <a:rPr lang="en-US" sz="2000" dirty="0" smtClean="0"/>
              <a:t> &amp; </a:t>
            </a:r>
          </a:p>
          <a:p>
            <a:pPr algn="r"/>
            <a:r>
              <a:rPr lang="en-US" sz="2000" dirty="0" smtClean="0"/>
              <a:t>Jack </a:t>
            </a:r>
            <a:r>
              <a:rPr lang="en-US" sz="2000" dirty="0" err="1" smtClean="0"/>
              <a:t>Haeger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1752600"/>
            <a:ext cx="6781800" cy="1828800"/>
          </a:xfrm>
        </p:spPr>
        <p:txBody>
          <a:bodyPr/>
          <a:lstStyle/>
          <a:p>
            <a:r>
              <a:rPr lang="en-US" sz="3600" dirty="0"/>
              <a:t>Using adjunctive web/mobile ACT technologies to augment clinical practice</a:t>
            </a:r>
          </a:p>
        </p:txBody>
      </p:sp>
    </p:spTree>
    <p:extLst>
      <p:ext uri="{BB962C8B-B14F-4D97-AF65-F5344CB8AC3E}">
        <p14:creationId xmlns:p14="http://schemas.microsoft.com/office/powerpoint/2010/main" val="32469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t="12856" r="64701" b="24056"/>
          <a:stretch/>
        </p:blipFill>
        <p:spPr>
          <a:xfrm>
            <a:off x="183311" y="3083732"/>
            <a:ext cx="4428473" cy="3393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6654" r="10614" b="54329"/>
          <a:stretch/>
        </p:blipFill>
        <p:spPr>
          <a:xfrm>
            <a:off x="183312" y="152400"/>
            <a:ext cx="4443927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t="11546" r="22875" b="25564"/>
          <a:stretch/>
        </p:blipFill>
        <p:spPr>
          <a:xfrm>
            <a:off x="4800600" y="152400"/>
            <a:ext cx="4202943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0593" r="23000" b="4296"/>
          <a:stretch/>
        </p:blipFill>
        <p:spPr>
          <a:xfrm>
            <a:off x="4800600" y="3083732"/>
            <a:ext cx="4202943" cy="36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9" y="1917192"/>
            <a:ext cx="8407893" cy="4407408"/>
          </a:xfrm>
        </p:spPr>
        <p:txBody>
          <a:bodyPr>
            <a:noAutofit/>
          </a:bodyPr>
          <a:lstStyle/>
          <a:p>
            <a:r>
              <a:rPr lang="en-US" sz="2200" dirty="0" smtClean="0"/>
              <a:t>Pre-post </a:t>
            </a:r>
            <a:r>
              <a:rPr lang="en-US" sz="2200" dirty="0"/>
              <a:t>open trial examining </a:t>
            </a:r>
            <a:r>
              <a:rPr lang="en-US" sz="2200" dirty="0" smtClean="0"/>
              <a:t>feasibility and potential efficacy of the prototype program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Multi-site study</a:t>
            </a:r>
          </a:p>
          <a:p>
            <a:pPr lvl="1"/>
            <a:r>
              <a:rPr lang="en-US" dirty="0" smtClean="0"/>
              <a:t>4 participating college counseling centers</a:t>
            </a:r>
            <a:endParaRPr lang="en-US" dirty="0"/>
          </a:p>
          <a:p>
            <a:pPr lvl="1"/>
            <a:r>
              <a:rPr lang="en-US" dirty="0" smtClean="0"/>
              <a:t>30 counselors and 82 student clients</a:t>
            </a:r>
          </a:p>
          <a:p>
            <a:pPr lvl="1"/>
            <a:r>
              <a:rPr lang="en-US" dirty="0" smtClean="0"/>
              <a:t>Student clients presented with a range of problems, but excluded if not clinically stable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trial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22"/>
          <p:cNvSpPr/>
          <p:nvPr/>
        </p:nvSpPr>
        <p:spPr>
          <a:xfrm>
            <a:off x="6743700" y="4333079"/>
            <a:ext cx="381000" cy="281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81236"/>
            <a:ext cx="3962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 Counselors recruited at site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331884"/>
            <a:ext cx="3962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Baseline Assessment: Knowledge Test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982532"/>
            <a:ext cx="3962400" cy="2031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Week Program Period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9768" y="3351707"/>
            <a:ext cx="365883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768" y="3905548"/>
            <a:ext cx="365883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Certification test (</a:t>
            </a:r>
            <a:r>
              <a:rPr lang="en-US" u="sng" dirty="0" smtClean="0"/>
              <a:t>&gt;</a:t>
            </a:r>
            <a:r>
              <a:rPr lang="en-US" dirty="0" smtClean="0"/>
              <a:t> 80%)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9768" y="4456761"/>
            <a:ext cx="365883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Recruit students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305217"/>
            <a:ext cx="3962400" cy="14003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Post Assessment:</a:t>
            </a:r>
          </a:p>
          <a:p>
            <a:pPr algn="ctr"/>
            <a:r>
              <a:rPr lang="en-US" sz="1700" i="1" dirty="0"/>
              <a:t>Completed by n = </a:t>
            </a:r>
            <a:r>
              <a:rPr lang="en-US" sz="1700" i="1" dirty="0" smtClean="0"/>
              <a:t>20, 67%</a:t>
            </a:r>
            <a:endParaRPr lang="en-US" sz="1700" i="1" dirty="0"/>
          </a:p>
          <a:p>
            <a:pPr algn="ctr"/>
            <a:r>
              <a:rPr lang="en-US" sz="1700" dirty="0" smtClean="0"/>
              <a:t>Knowledge Test</a:t>
            </a:r>
          </a:p>
          <a:p>
            <a:pPr algn="ctr"/>
            <a:r>
              <a:rPr lang="en-US" sz="1700" dirty="0" smtClean="0"/>
              <a:t>Usability/Satisfaction</a:t>
            </a:r>
          </a:p>
          <a:p>
            <a:pPr algn="ctr"/>
            <a:r>
              <a:rPr lang="en-US" sz="1700" dirty="0" smtClean="0"/>
              <a:t>Phone Interview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1681236"/>
            <a:ext cx="3962400" cy="353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82 Students recruited by their counselor</a:t>
            </a:r>
            <a:endParaRPr lang="en-US" sz="17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2331884"/>
            <a:ext cx="3962400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Baseline Assessment: </a:t>
            </a:r>
          </a:p>
          <a:p>
            <a:pPr algn="ctr"/>
            <a:r>
              <a:rPr lang="en-US" dirty="0" smtClean="0"/>
              <a:t>Depression</a:t>
            </a:r>
            <a:r>
              <a:rPr lang="en-US" dirty="0"/>
              <a:t>, anxiety and stress (</a:t>
            </a:r>
            <a:r>
              <a:rPr lang="en-US" dirty="0" smtClean="0"/>
              <a:t>DASS)</a:t>
            </a:r>
          </a:p>
          <a:p>
            <a:pPr algn="ctr"/>
            <a:r>
              <a:rPr lang="en-US" dirty="0" smtClean="0"/>
              <a:t>Satisfaction </a:t>
            </a:r>
            <a:r>
              <a:rPr lang="en-US" dirty="0"/>
              <a:t>with life (</a:t>
            </a:r>
            <a:r>
              <a:rPr lang="en-US" dirty="0" smtClean="0"/>
              <a:t>SWLS)</a:t>
            </a:r>
          </a:p>
          <a:p>
            <a:pPr algn="ctr"/>
            <a:r>
              <a:rPr lang="en-US" dirty="0" smtClean="0"/>
              <a:t>Psychological </a:t>
            </a:r>
            <a:r>
              <a:rPr lang="en-US" dirty="0"/>
              <a:t>inflexibility (</a:t>
            </a:r>
            <a:r>
              <a:rPr lang="en-US" dirty="0" smtClean="0"/>
              <a:t>AAQ-II)</a:t>
            </a:r>
          </a:p>
          <a:p>
            <a:pPr algn="ctr"/>
            <a:r>
              <a:rPr lang="en-US" dirty="0" smtClean="0"/>
              <a:t>Mindfulness </a:t>
            </a:r>
            <a:r>
              <a:rPr lang="en-US" dirty="0"/>
              <a:t>(</a:t>
            </a:r>
            <a:r>
              <a:rPr lang="en-US" dirty="0" smtClean="0"/>
              <a:t>FFMQ)</a:t>
            </a:r>
          </a:p>
          <a:p>
            <a:pPr algn="ctr"/>
            <a:r>
              <a:rPr lang="en-US" dirty="0" smtClean="0"/>
              <a:t>Values </a:t>
            </a:r>
            <a:r>
              <a:rPr lang="en-US" dirty="0"/>
              <a:t>(</a:t>
            </a:r>
            <a:r>
              <a:rPr lang="en-US" dirty="0" smtClean="0"/>
              <a:t>PVQ-Education)</a:t>
            </a:r>
          </a:p>
          <a:p>
            <a:pPr algn="ctr"/>
            <a:r>
              <a:rPr lang="en-US" dirty="0" smtClean="0"/>
              <a:t>Knowledge Test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4641427"/>
            <a:ext cx="39624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Week Program Period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5309055"/>
            <a:ext cx="39624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Post Assessment</a:t>
            </a:r>
            <a:r>
              <a:rPr lang="en-US" i="1" dirty="0" smtClean="0"/>
              <a:t>:</a:t>
            </a:r>
          </a:p>
          <a:p>
            <a:pPr algn="ctr"/>
            <a:r>
              <a:rPr lang="en-US" i="1" dirty="0" smtClean="0"/>
              <a:t>Completed by n = 36, 44%</a:t>
            </a:r>
          </a:p>
          <a:p>
            <a:pPr algn="ctr"/>
            <a:r>
              <a:rPr lang="en-US" dirty="0" smtClean="0"/>
              <a:t>Same as baseline</a:t>
            </a:r>
          </a:p>
          <a:p>
            <a:pPr algn="ctr"/>
            <a:r>
              <a:rPr lang="en-US" dirty="0" smtClean="0"/>
              <a:t>Plus program usability/satisfaction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2018684" y="2050568"/>
            <a:ext cx="381000" cy="281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036675" y="2701059"/>
            <a:ext cx="381000" cy="281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036675" y="5018879"/>
            <a:ext cx="381000" cy="281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6743700" y="2031283"/>
            <a:ext cx="381000" cy="281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743700" y="5030044"/>
            <a:ext cx="381000" cy="281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0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Autofit/>
          </a:bodyPr>
          <a:lstStyle/>
          <a:p>
            <a:r>
              <a:rPr lang="en-US" dirty="0" smtClean="0"/>
              <a:t>Counselor program usage </a:t>
            </a:r>
          </a:p>
          <a:p>
            <a:pPr lvl="1"/>
            <a:r>
              <a:rPr lang="en-US" dirty="0"/>
              <a:t>80% (n = 24) completed the training</a:t>
            </a:r>
          </a:p>
          <a:p>
            <a:pPr lvl="1"/>
            <a:r>
              <a:rPr lang="en-US" dirty="0" smtClean="0"/>
              <a:t>Used program with average </a:t>
            </a:r>
            <a:r>
              <a:rPr lang="en-US" dirty="0"/>
              <a:t>of 3.42 clients (</a:t>
            </a:r>
            <a:r>
              <a:rPr lang="en-US" i="1" dirty="0"/>
              <a:t>SD </a:t>
            </a:r>
            <a:r>
              <a:rPr lang="en-US" dirty="0"/>
              <a:t>= 2.34, </a:t>
            </a:r>
            <a:r>
              <a:rPr lang="en-US" dirty="0" smtClean="0"/>
              <a:t>Range </a:t>
            </a:r>
            <a:r>
              <a:rPr lang="en-US" dirty="0"/>
              <a:t>= </a:t>
            </a:r>
            <a:r>
              <a:rPr lang="en-US" dirty="0" smtClean="0"/>
              <a:t>0–9)</a:t>
            </a:r>
          </a:p>
          <a:p>
            <a:pPr lvl="1"/>
            <a:r>
              <a:rPr lang="en-US" dirty="0"/>
              <a:t>Significant improvement in ACT-CL knowledge from pre to post,  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(19</a:t>
            </a:r>
            <a:r>
              <a:rPr lang="en-US" dirty="0"/>
              <a:t>) = -3.69, </a:t>
            </a:r>
            <a:r>
              <a:rPr lang="en-US" i="1" dirty="0"/>
              <a:t>p </a:t>
            </a:r>
            <a:r>
              <a:rPr lang="en-US" dirty="0"/>
              <a:t>= .002, Cohen’s </a:t>
            </a:r>
            <a:r>
              <a:rPr lang="en-US" i="1" dirty="0"/>
              <a:t>d </a:t>
            </a:r>
            <a:r>
              <a:rPr lang="en-US" dirty="0"/>
              <a:t>= .42</a:t>
            </a:r>
          </a:p>
          <a:p>
            <a:endParaRPr lang="en-US" dirty="0" smtClean="0"/>
          </a:p>
          <a:p>
            <a:r>
              <a:rPr lang="en-US" dirty="0"/>
              <a:t>Client program completion rates</a:t>
            </a:r>
          </a:p>
          <a:p>
            <a:pPr lvl="1"/>
            <a:r>
              <a:rPr lang="en-US" dirty="0"/>
              <a:t>67% completed session 1</a:t>
            </a:r>
          </a:p>
          <a:p>
            <a:pPr lvl="1"/>
            <a:r>
              <a:rPr lang="en-US" dirty="0"/>
              <a:t>38% completed all three sessions</a:t>
            </a:r>
          </a:p>
          <a:p>
            <a:endParaRPr lang="en-US" dirty="0"/>
          </a:p>
          <a:p>
            <a:r>
              <a:rPr lang="en-US" dirty="0"/>
              <a:t>System Usability </a:t>
            </a:r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Counselors, </a:t>
            </a:r>
            <a:r>
              <a:rPr lang="en-US" i="1" dirty="0"/>
              <a:t>M </a:t>
            </a:r>
            <a:r>
              <a:rPr lang="en-US" dirty="0"/>
              <a:t>= 83.25, </a:t>
            </a:r>
            <a:r>
              <a:rPr lang="en-US" i="1" dirty="0"/>
              <a:t>SD </a:t>
            </a:r>
            <a:r>
              <a:rPr lang="en-US" dirty="0"/>
              <a:t>= </a:t>
            </a:r>
            <a:r>
              <a:rPr lang="en-US" dirty="0" smtClean="0"/>
              <a:t>11.50 (“Good” </a:t>
            </a:r>
            <a:r>
              <a:rPr lang="en-US" dirty="0"/>
              <a:t>to </a:t>
            </a:r>
            <a:r>
              <a:rPr lang="en-US" dirty="0" smtClean="0"/>
              <a:t>“Excellent” range)</a:t>
            </a:r>
            <a:endParaRPr lang="en-US" dirty="0"/>
          </a:p>
          <a:p>
            <a:pPr lvl="1"/>
            <a:r>
              <a:rPr lang="en-US" dirty="0" smtClean="0"/>
              <a:t>Students,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/>
              <a:t>= 86.53, </a:t>
            </a:r>
            <a:r>
              <a:rPr lang="en-US" i="1" dirty="0"/>
              <a:t>SD </a:t>
            </a:r>
            <a:r>
              <a:rPr lang="en-US" dirty="0"/>
              <a:t>= </a:t>
            </a:r>
            <a:r>
              <a:rPr lang="en-US" dirty="0" smtClean="0"/>
              <a:t>12.43 (within </a:t>
            </a:r>
            <a:r>
              <a:rPr lang="en-US" dirty="0"/>
              <a:t>the “Excellent” </a:t>
            </a:r>
            <a:r>
              <a:rPr lang="en-US" dirty="0" smtClean="0"/>
              <a:t>range)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usage/Satisfaction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172375"/>
              </p:ext>
            </p:extLst>
          </p:nvPr>
        </p:nvGraphicFramePr>
        <p:xfrm>
          <a:off x="228600" y="1693355"/>
          <a:ext cx="4191370" cy="2438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81570"/>
                <a:gridCol w="1219200"/>
                <a:gridCol w="990600"/>
              </a:tblGrid>
              <a:tr h="3187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smtClean="0">
                          <a:effectLst/>
                        </a:rPr>
                        <a:t>Outcome Measures</a:t>
                      </a:r>
                      <a:endParaRPr lang="en-US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Paired </a:t>
                      </a:r>
                      <a:r>
                        <a:rPr lang="en-US" sz="1600" b="0" dirty="0" smtClean="0">
                          <a:effectLst/>
                        </a:rPr>
                        <a:t>t-test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Cohen’s d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7260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Depression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3.63**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.55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16421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Anxiety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2.63*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.44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8441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Stress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3.75**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.66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522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Satisfaction with Life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4.07***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.39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054394"/>
          </a:xfrm>
        </p:spPr>
        <p:txBody>
          <a:bodyPr/>
          <a:lstStyle/>
          <a:p>
            <a:r>
              <a:rPr lang="en-US" dirty="0" smtClean="0"/>
              <a:t>Client pre to post changes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825799"/>
              </p:ext>
            </p:extLst>
          </p:nvPr>
        </p:nvGraphicFramePr>
        <p:xfrm>
          <a:off x="4800600" y="1661160"/>
          <a:ext cx="4114800" cy="39014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05000"/>
                <a:gridCol w="1219200"/>
                <a:gridCol w="990600"/>
              </a:tblGrid>
              <a:tr h="24079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effectLst/>
                        </a:rPr>
                        <a:t>Process Measures</a:t>
                      </a:r>
                      <a:endParaRPr lang="en-US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Paired </a:t>
                      </a:r>
                      <a:r>
                        <a:rPr lang="en-US" sz="1600" b="0" dirty="0" smtClean="0">
                          <a:effectLst/>
                        </a:rPr>
                        <a:t>t-test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Cohen’s d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Psychological </a:t>
                      </a:r>
                      <a:r>
                        <a:rPr lang="en-US" sz="1600" b="0" dirty="0" err="1" smtClean="0">
                          <a:effectLst/>
                        </a:rPr>
                        <a:t>Inflex</a:t>
                      </a:r>
                      <a:r>
                        <a:rPr lang="en-US" sz="1600" b="0" dirty="0" smtClean="0">
                          <a:effectLst/>
                        </a:rPr>
                        <a:t>.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4.03***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.61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1832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Observing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3.04**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.38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8613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Act </a:t>
                      </a:r>
                      <a:r>
                        <a:rPr lang="en-US" sz="1600" b="0" dirty="0">
                          <a:effectLst/>
                        </a:rPr>
                        <a:t>with Awareness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3.24**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.40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5393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Nonjudgmental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4.72***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.70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741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Education Success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3.33**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.52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41814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Education Reasons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2.19*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.36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ACT Knowledge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4.65***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.88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3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93355"/>
          <a:ext cx="4191370" cy="2438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81570"/>
                <a:gridCol w="1219200"/>
                <a:gridCol w="990600"/>
              </a:tblGrid>
              <a:tr h="3187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smtClean="0">
                          <a:effectLst/>
                        </a:rPr>
                        <a:t>Outcome Measures</a:t>
                      </a:r>
                      <a:endParaRPr lang="en-US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Paired </a:t>
                      </a:r>
                      <a:r>
                        <a:rPr lang="en-US" sz="1600" b="0" dirty="0" smtClean="0">
                          <a:effectLst/>
                        </a:rPr>
                        <a:t>t-test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Cohen’s d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7260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Depression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3.63**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.55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16421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Anxiety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2.63*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.44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8441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Stress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3.75**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.66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522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Satisfaction with Life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4.07***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.39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054394"/>
          </a:xfrm>
        </p:spPr>
        <p:txBody>
          <a:bodyPr/>
          <a:lstStyle/>
          <a:p>
            <a:r>
              <a:rPr lang="en-US" dirty="0" smtClean="0"/>
              <a:t>Client pre to post changes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800600" y="1661160"/>
          <a:ext cx="4114800" cy="39014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05000"/>
                <a:gridCol w="1219200"/>
                <a:gridCol w="990600"/>
              </a:tblGrid>
              <a:tr h="24079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effectLst/>
                        </a:rPr>
                        <a:t>Process Measures</a:t>
                      </a:r>
                      <a:endParaRPr lang="en-US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Paired </a:t>
                      </a:r>
                      <a:r>
                        <a:rPr lang="en-US" sz="1600" b="0" dirty="0" smtClean="0">
                          <a:effectLst/>
                        </a:rPr>
                        <a:t>t-test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Cohen’s d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Psychological </a:t>
                      </a:r>
                      <a:r>
                        <a:rPr lang="en-US" sz="1600" b="0" dirty="0" err="1" smtClean="0">
                          <a:effectLst/>
                        </a:rPr>
                        <a:t>Inflex</a:t>
                      </a:r>
                      <a:r>
                        <a:rPr lang="en-US" sz="1600" b="0" dirty="0" smtClean="0">
                          <a:effectLst/>
                        </a:rPr>
                        <a:t>.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4.03***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.61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1832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Observing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3.04**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.38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8613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Act </a:t>
                      </a:r>
                      <a:r>
                        <a:rPr lang="en-US" sz="1600" b="0" dirty="0">
                          <a:effectLst/>
                        </a:rPr>
                        <a:t>with Awareness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3.24**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.40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5393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Nonjudgmental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4.72***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.70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741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Education Success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3.33**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.52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41814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Education Reasons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2.19*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.36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ACT Knowledge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4.65***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.88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</a:tbl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5638800"/>
            <a:ext cx="8407893" cy="106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Reductions in AAQ-II were related to all post outcomes (controlling for baseline)</a:t>
            </a:r>
          </a:p>
          <a:p>
            <a:pPr lvl="1"/>
            <a:r>
              <a:rPr lang="en-US" dirty="0" smtClean="0"/>
              <a:t>Partial correlation coefficients ranging from .44 to .55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06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81729"/>
          </a:xfrm>
        </p:spPr>
        <p:txBody>
          <a:bodyPr>
            <a:normAutofit/>
          </a:bodyPr>
          <a:lstStyle/>
          <a:p>
            <a:r>
              <a:rPr lang="en-US" dirty="0" smtClean="0"/>
              <a:t>ACT-CL appears to be feasible and acceptable with both counselors and their clients</a:t>
            </a:r>
          </a:p>
          <a:p>
            <a:endParaRPr lang="en-US" dirty="0" smtClean="0"/>
          </a:p>
          <a:p>
            <a:r>
              <a:rPr lang="en-US" dirty="0" smtClean="0"/>
              <a:t>Need to further address student engagement</a:t>
            </a:r>
          </a:p>
          <a:p>
            <a:endParaRPr lang="en-US" dirty="0"/>
          </a:p>
          <a:p>
            <a:r>
              <a:rPr lang="en-US" dirty="0" smtClean="0"/>
              <a:t>Plans to develop the full ACT-CL program and test it in a RCT in a Phase II grant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30"/>
          </a:xfrm>
        </p:spPr>
        <p:txBody>
          <a:bodyPr>
            <a:normAutofit/>
          </a:bodyPr>
          <a:lstStyle/>
          <a:p>
            <a:r>
              <a:rPr lang="en-US" dirty="0" smtClean="0"/>
              <a:t>Self-guided adjunctive website for depressed/anxious clients receiving </a:t>
            </a:r>
            <a:r>
              <a:rPr lang="en-US" dirty="0"/>
              <a:t>only medication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Address barriers to seeking therapy such as time, cost, and availability</a:t>
            </a:r>
          </a:p>
          <a:p>
            <a:endParaRPr lang="en-US" dirty="0" smtClean="0"/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000" dirty="0"/>
              <a:t>C</a:t>
            </a:r>
            <a:r>
              <a:rPr lang="en-US" sz="2000" dirty="0" smtClean="0"/>
              <a:t>ollaboration </a:t>
            </a:r>
            <a:r>
              <a:rPr lang="en-US" sz="2000" dirty="0"/>
              <a:t>with Drs. </a:t>
            </a:r>
            <a:r>
              <a:rPr lang="en-US" sz="2000" dirty="0" err="1"/>
              <a:t>Dalrymple</a:t>
            </a:r>
            <a:r>
              <a:rPr lang="en-US" sz="2000" dirty="0"/>
              <a:t> and </a:t>
            </a:r>
            <a:r>
              <a:rPr lang="en-US" sz="2000" dirty="0" err="1"/>
              <a:t>Gaudiano</a:t>
            </a:r>
            <a:r>
              <a:rPr lang="en-US" sz="2000" dirty="0"/>
              <a:t> at Alpert Medical School of Brown University</a:t>
            </a:r>
          </a:p>
          <a:p>
            <a:endParaRPr lang="en-US" dirty="0" smtClean="0"/>
          </a:p>
          <a:p>
            <a:r>
              <a:rPr lang="en-US" dirty="0" smtClean="0"/>
              <a:t>Developed as a prototype through </a:t>
            </a:r>
            <a:r>
              <a:rPr lang="en-US" dirty="0" err="1" smtClean="0"/>
              <a:t>Qualtrics</a:t>
            </a:r>
            <a:r>
              <a:rPr lang="en-US" dirty="0" smtClean="0"/>
              <a:t> survey platform</a:t>
            </a:r>
          </a:p>
          <a:p>
            <a:endParaRPr lang="en-US" dirty="0" smtClean="0"/>
          </a:p>
          <a:p>
            <a:r>
              <a:rPr lang="en-US" dirty="0" smtClean="0"/>
              <a:t>Four, 45-minute sessions targeting values and committed action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Valued living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49" t="29556" r="25025" b="11778"/>
          <a:stretch/>
        </p:blipFill>
        <p:spPr>
          <a:xfrm>
            <a:off x="0" y="137489"/>
            <a:ext cx="4787144" cy="3139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23333" r="10049" b="3333"/>
          <a:stretch/>
        </p:blipFill>
        <p:spPr>
          <a:xfrm>
            <a:off x="4876799" y="100478"/>
            <a:ext cx="4267201" cy="3176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13334" r="8738" b="23463"/>
          <a:stretch/>
        </p:blipFill>
        <p:spPr>
          <a:xfrm>
            <a:off x="1" y="3400529"/>
            <a:ext cx="4787144" cy="3129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t="10001" r="6832" b="7735"/>
          <a:stretch/>
        </p:blipFill>
        <p:spPr>
          <a:xfrm>
            <a:off x="5105400" y="3383283"/>
            <a:ext cx="4038600" cy="33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7" y="1828800"/>
            <a:ext cx="8407893" cy="4407408"/>
          </a:xfrm>
        </p:spPr>
        <p:txBody>
          <a:bodyPr/>
          <a:lstStyle/>
          <a:p>
            <a:r>
              <a:rPr lang="en-US" dirty="0" smtClean="0"/>
              <a:t>Initial open trial with depressed/anxious patients receiving medication management </a:t>
            </a:r>
          </a:p>
          <a:p>
            <a:pPr lvl="1"/>
            <a:r>
              <a:rPr lang="en-US" dirty="0" smtClean="0"/>
              <a:t>Starting this month at Rhode Island Hospital</a:t>
            </a:r>
          </a:p>
          <a:p>
            <a:endParaRPr lang="en-US" dirty="0" smtClean="0"/>
          </a:p>
          <a:p>
            <a:r>
              <a:rPr lang="en-US" dirty="0" smtClean="0"/>
              <a:t>Waitlist RCT planned as the next step depending on initial results</a:t>
            </a:r>
          </a:p>
          <a:p>
            <a:endParaRPr lang="en-US" dirty="0"/>
          </a:p>
          <a:p>
            <a:r>
              <a:rPr lang="en-US" dirty="0" smtClean="0"/>
              <a:t>Testing adjunctive self-guided interventions in partial hospital, inpatient, primary care and after care service</a:t>
            </a:r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32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 on College Life project is supported by a Small Business Innovation Research grant awarded to Contextual Change LLC</a:t>
            </a:r>
          </a:p>
          <a:p>
            <a:pPr lvl="1"/>
            <a:r>
              <a:rPr lang="en-US" dirty="0" smtClean="0"/>
              <a:t>National Center for Complementary and Alternative Medicine - </a:t>
            </a:r>
            <a:r>
              <a:rPr lang="en-US" dirty="0"/>
              <a:t>R43 AT006952</a:t>
            </a:r>
          </a:p>
          <a:p>
            <a:endParaRPr lang="en-US" dirty="0"/>
          </a:p>
          <a:p>
            <a:r>
              <a:rPr lang="en-US" dirty="0" smtClean="0"/>
              <a:t>The ACT-CL project is intended to eventually lead to a commercial program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211617" cy="1050398"/>
          </a:xfrm>
        </p:spPr>
        <p:txBody>
          <a:bodyPr/>
          <a:lstStyle/>
          <a:p>
            <a:r>
              <a:rPr lang="en-US" dirty="0" smtClean="0"/>
              <a:t>The ACT Toolbox: Mobile App to Augment ACT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07893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Can a mobile app augment learning and applying ACT skills learned in therapy?</a:t>
            </a:r>
          </a:p>
          <a:p>
            <a:endParaRPr lang="en-US" dirty="0"/>
          </a:p>
          <a:p>
            <a:r>
              <a:rPr lang="en-US" dirty="0" smtClean="0"/>
              <a:t>Providing regular monitoring and “just in time” interventions</a:t>
            </a:r>
          </a:p>
          <a:p>
            <a:pPr lvl="1"/>
            <a:r>
              <a:rPr lang="en-US" dirty="0" smtClean="0"/>
              <a:t>Assess psychological factors throughout the day</a:t>
            </a:r>
          </a:p>
          <a:p>
            <a:pPr lvl="1"/>
            <a:r>
              <a:rPr lang="en-US" dirty="0" smtClean="0"/>
              <a:t>Provide tailored skill coaching menu based on responses</a:t>
            </a:r>
          </a:p>
          <a:p>
            <a:pPr lvl="1"/>
            <a:r>
              <a:rPr lang="en-US" dirty="0" smtClean="0"/>
              <a:t>Access brief skill coaching sessions</a:t>
            </a:r>
          </a:p>
          <a:p>
            <a:endParaRPr lang="en-US" dirty="0"/>
          </a:p>
          <a:p>
            <a:r>
              <a:rPr lang="en-US" dirty="0" smtClean="0"/>
              <a:t>Funded through Utah State University Research Catalyst grant</a:t>
            </a:r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the program starting next month with </a:t>
            </a:r>
            <a:r>
              <a:rPr lang="en-US" dirty="0" err="1"/>
              <a:t>InterVision</a:t>
            </a:r>
            <a:r>
              <a:rPr lang="en-US" dirty="0"/>
              <a:t> </a:t>
            </a:r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Testing Spring 2015 </a:t>
            </a:r>
            <a:r>
              <a:rPr lang="en-US" dirty="0"/>
              <a:t>with 20 depressed and anxious clients receiving ACT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30"/>
          </a:xfrm>
        </p:spPr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esearch is needed on how adjunctive technologies can be used to leverage training, efficiency, efficacy and reach of ACT</a:t>
            </a:r>
          </a:p>
          <a:p>
            <a:endParaRPr lang="en-US" dirty="0"/>
          </a:p>
          <a:p>
            <a:r>
              <a:rPr lang="en-US" dirty="0" smtClean="0"/>
              <a:t>Technologies may vary from </a:t>
            </a:r>
          </a:p>
          <a:p>
            <a:pPr lvl="1"/>
            <a:r>
              <a:rPr lang="en-US" dirty="0" smtClean="0"/>
              <a:t>Integrating “guided” interventions into face-to-face therapy</a:t>
            </a:r>
          </a:p>
          <a:p>
            <a:pPr lvl="1"/>
            <a:r>
              <a:rPr lang="en-US" dirty="0" smtClean="0"/>
              <a:t>To providing self-guided interventions for those not receiving therapy</a:t>
            </a:r>
          </a:p>
          <a:p>
            <a:pPr lvl="1"/>
            <a:r>
              <a:rPr lang="en-US" dirty="0" smtClean="0"/>
              <a:t>To providing mobile apps to support what is being learned in therapy</a:t>
            </a:r>
          </a:p>
          <a:p>
            <a:pPr lvl="1"/>
            <a:r>
              <a:rPr lang="en-US" dirty="0" smtClean="0"/>
              <a:t>Among many other opportunities</a:t>
            </a:r>
          </a:p>
          <a:p>
            <a:pPr lvl="1"/>
            <a:endParaRPr lang="en-US" dirty="0"/>
          </a:p>
          <a:p>
            <a:r>
              <a:rPr lang="en-US" dirty="0" smtClean="0"/>
              <a:t>Importance of maintaining a focus on theory with research on these technologies</a:t>
            </a:r>
          </a:p>
          <a:p>
            <a:pPr lvl="1"/>
            <a:r>
              <a:rPr lang="en-US" dirty="0" smtClean="0"/>
              <a:t>Testing theory with large, well controlled dismantling and clinical component tests</a:t>
            </a:r>
          </a:p>
          <a:p>
            <a:pPr lvl="1"/>
            <a:r>
              <a:rPr lang="en-US" dirty="0" smtClean="0"/>
              <a:t>Examining processes of change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Collaborators:</a:t>
            </a:r>
          </a:p>
          <a:p>
            <a:endParaRPr lang="en-US" sz="1100" dirty="0" smtClean="0"/>
          </a:p>
          <a:p>
            <a:r>
              <a:rPr lang="en-US" dirty="0" smtClean="0"/>
              <a:t>Steven C. Hayes, Ph.D.</a:t>
            </a:r>
          </a:p>
          <a:p>
            <a:pPr lvl="1"/>
            <a:r>
              <a:rPr lang="en-US" i="1" dirty="0" smtClean="0"/>
              <a:t>University of Nevada, Reno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i="1" dirty="0" smtClean="0"/>
              <a:t>Contextual Change</a:t>
            </a:r>
          </a:p>
          <a:p>
            <a:endParaRPr lang="en-US" sz="1100" i="1" dirty="0"/>
          </a:p>
          <a:p>
            <a:r>
              <a:rPr lang="en-US" dirty="0" smtClean="0"/>
              <a:t>Jacqueline </a:t>
            </a:r>
            <a:r>
              <a:rPr lang="en-US" dirty="0" err="1" smtClean="0"/>
              <a:t>Pistorello</a:t>
            </a:r>
            <a:r>
              <a:rPr lang="en-US" dirty="0" smtClean="0"/>
              <a:t>, Ph.D.</a:t>
            </a:r>
          </a:p>
          <a:p>
            <a:pPr lvl="1"/>
            <a:r>
              <a:rPr lang="en-US" i="1" dirty="0" smtClean="0"/>
              <a:t>University of Nevada, Reno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i="1" dirty="0" smtClean="0"/>
              <a:t>Contextual Change</a:t>
            </a:r>
          </a:p>
          <a:p>
            <a:endParaRPr lang="en-US" sz="1100" i="1" dirty="0"/>
          </a:p>
          <a:p>
            <a:r>
              <a:rPr lang="en-US" dirty="0" smtClean="0"/>
              <a:t>John Seeley, Ph.D.</a:t>
            </a:r>
          </a:p>
          <a:p>
            <a:pPr lvl="1"/>
            <a:r>
              <a:rPr lang="en-US" i="1" dirty="0" smtClean="0"/>
              <a:t>Oregon Research Institute</a:t>
            </a:r>
            <a:endParaRPr lang="en-US" dirty="0" smtClean="0"/>
          </a:p>
          <a:p>
            <a:endParaRPr lang="en-US" sz="1000" dirty="0"/>
          </a:p>
          <a:p>
            <a:r>
              <a:rPr lang="en-US" dirty="0" err="1" smtClean="0"/>
              <a:t>Crissa</a:t>
            </a:r>
            <a:r>
              <a:rPr lang="en-US" dirty="0" smtClean="0"/>
              <a:t> Levin, M.A.</a:t>
            </a:r>
          </a:p>
          <a:p>
            <a:pPr lvl="1"/>
            <a:r>
              <a:rPr lang="en-US" i="1" dirty="0" smtClean="0"/>
              <a:t>University </a:t>
            </a:r>
            <a:r>
              <a:rPr lang="en-US" i="1" dirty="0"/>
              <a:t>of Nevada, Reno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i="1" dirty="0"/>
              <a:t>Contextual </a:t>
            </a:r>
            <a:r>
              <a:rPr lang="en-US" i="1" dirty="0" smtClean="0"/>
              <a:t>Change</a:t>
            </a:r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Kristy </a:t>
            </a:r>
            <a:r>
              <a:rPr lang="en-US" dirty="0" err="1" smtClean="0"/>
              <a:t>Dalrymple</a:t>
            </a:r>
            <a:r>
              <a:rPr lang="en-US" dirty="0" smtClean="0"/>
              <a:t>, Ph.D.</a:t>
            </a:r>
          </a:p>
          <a:p>
            <a:pPr lvl="1"/>
            <a:r>
              <a:rPr lang="en-US" i="1" dirty="0" smtClean="0"/>
              <a:t>Alpert </a:t>
            </a:r>
            <a:r>
              <a:rPr lang="en-US" i="1" dirty="0"/>
              <a:t>Medical School of Brown </a:t>
            </a:r>
            <a:r>
              <a:rPr lang="en-US" i="1" dirty="0" smtClean="0"/>
              <a:t>University &amp; Rhode Island Hospital</a:t>
            </a:r>
          </a:p>
          <a:p>
            <a:endParaRPr lang="en-US" sz="1000" i="1" dirty="0"/>
          </a:p>
          <a:p>
            <a:r>
              <a:rPr lang="en-US" dirty="0" smtClean="0"/>
              <a:t>Brandon </a:t>
            </a:r>
            <a:r>
              <a:rPr lang="en-US" dirty="0" err="1" smtClean="0"/>
              <a:t>Gaudiano</a:t>
            </a:r>
            <a:r>
              <a:rPr lang="en-US" dirty="0" smtClean="0"/>
              <a:t>, Ph.D.</a:t>
            </a:r>
          </a:p>
          <a:p>
            <a:pPr lvl="1"/>
            <a:r>
              <a:rPr lang="en-US" i="1" dirty="0" smtClean="0"/>
              <a:t>Alpert </a:t>
            </a:r>
            <a:r>
              <a:rPr lang="en-US" i="1" dirty="0"/>
              <a:t>Medical School of Brown </a:t>
            </a:r>
            <a:r>
              <a:rPr lang="en-US" i="1" dirty="0" smtClean="0"/>
              <a:t>University</a:t>
            </a:r>
          </a:p>
          <a:p>
            <a:endParaRPr lang="en-US" sz="900" i="1" dirty="0"/>
          </a:p>
          <a:p>
            <a:r>
              <a:rPr lang="en-US" dirty="0" smtClean="0"/>
              <a:t>Jack </a:t>
            </a:r>
            <a:r>
              <a:rPr lang="en-US" dirty="0" err="1" smtClean="0"/>
              <a:t>Haeger</a:t>
            </a:r>
            <a:r>
              <a:rPr lang="en-US" dirty="0" smtClean="0"/>
              <a:t>, </a:t>
            </a:r>
          </a:p>
          <a:p>
            <a:pPr lvl="1"/>
            <a:r>
              <a:rPr lang="en-US" i="1" dirty="0" smtClean="0"/>
              <a:t>Utah State University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407893" cy="4407408"/>
          </a:xfrm>
        </p:spPr>
        <p:txBody>
          <a:bodyPr/>
          <a:lstStyle/>
          <a:p>
            <a:r>
              <a:rPr lang="en-US" dirty="0" smtClean="0"/>
              <a:t>How do we increase the reach of ACT outside of face-to-face therapy?</a:t>
            </a:r>
          </a:p>
          <a:p>
            <a:endParaRPr lang="en-US" dirty="0"/>
          </a:p>
          <a:p>
            <a:r>
              <a:rPr lang="en-US" dirty="0" smtClean="0"/>
              <a:t>How do we enhance the efficacy and efficiency of ACT?</a:t>
            </a:r>
          </a:p>
          <a:p>
            <a:endParaRPr lang="en-US" dirty="0"/>
          </a:p>
          <a:p>
            <a:r>
              <a:rPr lang="en-US" dirty="0"/>
              <a:t>How do we support clinicians who are learning ACT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Potential Questions for improving practice with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407893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How do we increase the reach of ACT outside of face-to-face therapy?</a:t>
            </a:r>
          </a:p>
          <a:p>
            <a:pPr lvl="1"/>
            <a:r>
              <a:rPr lang="en-US" dirty="0" smtClean="0"/>
              <a:t>Self-guided interventions accessible outside of therapy</a:t>
            </a:r>
          </a:p>
          <a:p>
            <a:pPr lvl="1"/>
            <a:r>
              <a:rPr lang="en-US" dirty="0" smtClean="0"/>
              <a:t>And includes supportive accountability from provider</a:t>
            </a:r>
          </a:p>
          <a:p>
            <a:endParaRPr lang="en-US" sz="1500" dirty="0"/>
          </a:p>
          <a:p>
            <a:r>
              <a:rPr lang="en-US" dirty="0" smtClean="0"/>
              <a:t>How do we enhance the efficacy and efficiency of ACT?</a:t>
            </a:r>
          </a:p>
          <a:p>
            <a:pPr lvl="1"/>
            <a:r>
              <a:rPr lang="en-US" dirty="0" smtClean="0"/>
              <a:t>Efficiency: Reducing number/frequency of in-person therapy sessions</a:t>
            </a:r>
          </a:p>
          <a:p>
            <a:pPr lvl="1"/>
            <a:r>
              <a:rPr lang="en-US" dirty="0" smtClean="0"/>
              <a:t>Efficacy: Greater treatment dosage</a:t>
            </a:r>
            <a:r>
              <a:rPr lang="en-US" dirty="0"/>
              <a:t>, </a:t>
            </a:r>
            <a:r>
              <a:rPr lang="en-US" dirty="0" smtClean="0"/>
              <a:t>supporting </a:t>
            </a:r>
            <a:r>
              <a:rPr lang="en-US" dirty="0"/>
              <a:t>skills </a:t>
            </a:r>
            <a:r>
              <a:rPr lang="en-US" dirty="0" smtClean="0"/>
              <a:t>generalization</a:t>
            </a:r>
          </a:p>
          <a:p>
            <a:pPr lvl="1"/>
            <a:endParaRPr lang="en-US" sz="1400" dirty="0"/>
          </a:p>
          <a:p>
            <a:r>
              <a:rPr lang="en-US" dirty="0"/>
              <a:t>How do we support clinicians who are learning ACT</a:t>
            </a:r>
            <a:r>
              <a:rPr lang="en-US" dirty="0" smtClean="0"/>
              <a:t>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Core content provided through technology-based intervention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Integrated training in ACT through adjunctive technology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Adjunctive Technologies</a:t>
            </a:r>
          </a:p>
        </p:txBody>
      </p:sp>
    </p:spTree>
    <p:extLst>
      <p:ext uri="{BB962C8B-B14F-4D97-AF65-F5344CB8AC3E}">
        <p14:creationId xmlns:p14="http://schemas.microsoft.com/office/powerpoint/2010/main" val="130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407893" cy="440740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ACT on College Life: Guided self-help website for college counseling centers</a:t>
            </a:r>
          </a:p>
          <a:p>
            <a:endParaRPr lang="en-US" sz="2200" dirty="0"/>
          </a:p>
          <a:p>
            <a:r>
              <a:rPr lang="en-US" sz="2000" dirty="0" smtClean="0"/>
              <a:t>Valued Living: Self-guided website for patients receiving medication management</a:t>
            </a:r>
          </a:p>
          <a:p>
            <a:endParaRPr lang="en-US" dirty="0"/>
          </a:p>
          <a:p>
            <a:r>
              <a:rPr lang="en-US" sz="2000" dirty="0" smtClean="0"/>
              <a:t>ACT Toolbox: Mobile app to augment ACT therapy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Adjunctive technologies being developed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3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Guided self-help program for college counselors to use with student </a:t>
            </a:r>
            <a:r>
              <a:rPr lang="en-US" sz="2600" dirty="0" smtClean="0"/>
              <a:t>clients</a:t>
            </a:r>
          </a:p>
          <a:p>
            <a:pPr lvl="1"/>
            <a:r>
              <a:rPr lang="en-US" sz="2200" dirty="0" smtClean="0"/>
              <a:t>Prototype developed for Phase I grant awarded to Contextual Change LLC (PIs: </a:t>
            </a:r>
            <a:r>
              <a:rPr lang="en-US" sz="2200" dirty="0" err="1" smtClean="0"/>
              <a:t>Pistorello</a:t>
            </a:r>
            <a:r>
              <a:rPr lang="en-US" sz="2200" dirty="0" smtClean="0"/>
              <a:t> and Levin)</a:t>
            </a:r>
          </a:p>
          <a:p>
            <a:endParaRPr lang="en-US" sz="2600" dirty="0"/>
          </a:p>
          <a:p>
            <a:r>
              <a:rPr lang="en-US" sz="2600" dirty="0" smtClean="0"/>
              <a:t>Counselor portal</a:t>
            </a:r>
          </a:p>
          <a:p>
            <a:pPr lvl="1"/>
            <a:r>
              <a:rPr lang="en-US" sz="2200" dirty="0" smtClean="0"/>
              <a:t>Training system</a:t>
            </a:r>
          </a:p>
          <a:p>
            <a:pPr lvl="1"/>
            <a:r>
              <a:rPr lang="en-US" sz="2200" dirty="0" smtClean="0"/>
              <a:t>Monitoring system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Student portal</a:t>
            </a:r>
          </a:p>
          <a:p>
            <a:pPr lvl="1"/>
            <a:r>
              <a:rPr lang="en-US" sz="2200" dirty="0" smtClean="0"/>
              <a:t>Self-help sessions (3 currently developed)</a:t>
            </a:r>
          </a:p>
          <a:p>
            <a:pPr lvl="1"/>
            <a:r>
              <a:rPr lang="en-US" sz="2200" dirty="0" smtClean="0"/>
              <a:t>Session 1: Values clarification</a:t>
            </a:r>
          </a:p>
          <a:p>
            <a:pPr lvl="1"/>
            <a:r>
              <a:rPr lang="en-US" sz="2200" dirty="0" smtClean="0"/>
              <a:t>Session 2: Acceptance</a:t>
            </a:r>
          </a:p>
          <a:p>
            <a:pPr lvl="1"/>
            <a:r>
              <a:rPr lang="en-US" sz="2200" dirty="0" smtClean="0"/>
              <a:t>Session 3: Mindfulness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on College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0" t="11241" r="20532" b="12460"/>
          <a:stretch/>
        </p:blipFill>
        <p:spPr bwMode="auto">
          <a:xfrm>
            <a:off x="762000" y="838200"/>
            <a:ext cx="7543800" cy="5359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03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0" t="10222" r="19625" b="8222"/>
          <a:stretch/>
        </p:blipFill>
        <p:spPr>
          <a:xfrm>
            <a:off x="76200" y="80600"/>
            <a:ext cx="4348749" cy="3263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10666" r="19750" b="7555"/>
          <a:stretch/>
        </p:blipFill>
        <p:spPr>
          <a:xfrm>
            <a:off x="4724400" y="3421203"/>
            <a:ext cx="4306350" cy="3263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10444" r="20125" b="7778"/>
          <a:stretch/>
        </p:blipFill>
        <p:spPr>
          <a:xfrm>
            <a:off x="4730834" y="72752"/>
            <a:ext cx="4299916" cy="3275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0" t="8684" r="11309" b="29983"/>
          <a:stretch/>
        </p:blipFill>
        <p:spPr>
          <a:xfrm>
            <a:off x="309153" y="3424783"/>
            <a:ext cx="4110447" cy="328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11556" r="20750" b="9111"/>
          <a:stretch/>
        </p:blipFill>
        <p:spPr>
          <a:xfrm>
            <a:off x="109919" y="152400"/>
            <a:ext cx="4343400" cy="3216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8" t="16304" r="11447" b="28866"/>
          <a:stretch/>
        </p:blipFill>
        <p:spPr bwMode="auto">
          <a:xfrm>
            <a:off x="109919" y="3501091"/>
            <a:ext cx="4437123" cy="3220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11556" r="22751" b="9111"/>
          <a:stretch/>
        </p:blipFill>
        <p:spPr>
          <a:xfrm>
            <a:off x="5039143" y="3507375"/>
            <a:ext cx="3971162" cy="3214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2000" r="23125" b="12444"/>
          <a:stretch/>
        </p:blipFill>
        <p:spPr>
          <a:xfrm>
            <a:off x="5035678" y="132018"/>
            <a:ext cx="4123562" cy="323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4827</TotalTime>
  <Words>1141</Words>
  <Application>Microsoft Office PowerPoint</Application>
  <PresentationFormat>On-screen Show (4:3)</PresentationFormat>
  <Paragraphs>255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Franklin Gothic Medium</vt:lpstr>
      <vt:lpstr>Times New Roman</vt:lpstr>
      <vt:lpstr>Wingdings</vt:lpstr>
      <vt:lpstr>Wingdings 2</vt:lpstr>
      <vt:lpstr>Grid</vt:lpstr>
      <vt:lpstr>Using adjunctive web/mobile ACT technologies to augment clinical practice</vt:lpstr>
      <vt:lpstr>Disclosure</vt:lpstr>
      <vt:lpstr>Some Potential Questions for improving practice with ACT</vt:lpstr>
      <vt:lpstr>Benefits of Adjunctive Technologies</vt:lpstr>
      <vt:lpstr>Overview of Adjunctive technologies being developed</vt:lpstr>
      <vt:lpstr>ACT on College Life</vt:lpstr>
      <vt:lpstr>PowerPoint Presentation</vt:lpstr>
      <vt:lpstr>PowerPoint Presentation</vt:lpstr>
      <vt:lpstr>PowerPoint Presentation</vt:lpstr>
      <vt:lpstr>PowerPoint Presentation</vt:lpstr>
      <vt:lpstr>Pilot trial overview</vt:lpstr>
      <vt:lpstr>Procedures</vt:lpstr>
      <vt:lpstr>program usage/Satisfaction</vt:lpstr>
      <vt:lpstr>Client pre to post changes</vt:lpstr>
      <vt:lpstr>Client pre to post changes</vt:lpstr>
      <vt:lpstr>Summary of findings</vt:lpstr>
      <vt:lpstr>Valued living program</vt:lpstr>
      <vt:lpstr>PowerPoint Presentation</vt:lpstr>
      <vt:lpstr>Future research</vt:lpstr>
      <vt:lpstr>The ACT Toolbox: Mobile App to Augment ACT Treatment</vt:lpstr>
      <vt:lpstr>Discussion</vt:lpstr>
      <vt:lpstr>Thank you!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E. Levin</dc:creator>
  <cp:lastModifiedBy>Michael Levin</cp:lastModifiedBy>
  <cp:revision>203</cp:revision>
  <dcterms:created xsi:type="dcterms:W3CDTF">2012-08-08T23:12:54Z</dcterms:created>
  <dcterms:modified xsi:type="dcterms:W3CDTF">2014-06-23T17:55:04Z</dcterms:modified>
</cp:coreProperties>
</file>